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306" r:id="rId3"/>
    <p:sldId id="314" r:id="rId4"/>
    <p:sldId id="262" r:id="rId5"/>
    <p:sldId id="313" r:id="rId6"/>
    <p:sldId id="328" r:id="rId7"/>
    <p:sldId id="267" r:id="rId8"/>
    <p:sldId id="270" r:id="rId9"/>
    <p:sldId id="316" r:id="rId10"/>
    <p:sldId id="318" r:id="rId11"/>
    <p:sldId id="320" r:id="rId12"/>
    <p:sldId id="311" r:id="rId13"/>
    <p:sldId id="325" r:id="rId14"/>
    <p:sldId id="326" r:id="rId15"/>
    <p:sldId id="327" r:id="rId16"/>
    <p:sldId id="293" r:id="rId17"/>
    <p:sldId id="321" r:id="rId18"/>
    <p:sldId id="322" r:id="rId19"/>
  </p:sldIdLst>
  <p:sldSz cx="9144000" cy="6858000" type="screen4x3"/>
  <p:notesSz cx="6800850" cy="9928225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201"/>
    <a:srgbClr val="CC966A"/>
    <a:srgbClr val="FF9137"/>
    <a:srgbClr val="91BED4"/>
    <a:srgbClr val="F25F29"/>
    <a:srgbClr val="FC7500"/>
    <a:srgbClr val="F0F0F0"/>
    <a:srgbClr val="304269"/>
    <a:srgbClr val="D9E8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7" autoAdjust="0"/>
    <p:restoredTop sz="98934" autoAdjust="0"/>
  </p:normalViewPr>
  <p:slideViewPr>
    <p:cSldViewPr>
      <p:cViewPr varScale="1">
        <p:scale>
          <a:sx n="72" d="100"/>
          <a:sy n="72" d="100"/>
        </p:scale>
        <p:origin x="-1428" y="-102"/>
      </p:cViewPr>
      <p:guideLst>
        <p:guide orient="horz" pos="3168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096" y="-96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Лист2!$F$348:$F$351</c:f>
              <c:strCache>
                <c:ptCount val="4"/>
                <c:pt idx="0">
                  <c:v>ТЭ</c:v>
                </c:pt>
                <c:pt idx="1">
                  <c:v>АЭ</c:v>
                </c:pt>
                <c:pt idx="2">
                  <c:v>ГЭ</c:v>
                </c:pt>
                <c:pt idx="3">
                  <c:v>ВИЭ</c:v>
                </c:pt>
              </c:strCache>
            </c:strRef>
          </c:cat>
          <c:val>
            <c:numRef>
              <c:f>Лист2!$G$348:$G$351</c:f>
              <c:numCache>
                <c:formatCode>0%</c:formatCode>
                <c:ptCount val="4"/>
                <c:pt idx="0">
                  <c:v>0.27288493439903494</c:v>
                </c:pt>
                <c:pt idx="1">
                  <c:v>0.19454079324385465</c:v>
                </c:pt>
                <c:pt idx="2">
                  <c:v>0.26149901975569295</c:v>
                </c:pt>
                <c:pt idx="3">
                  <c:v>0.27107525260141752</c:v>
                </c:pt>
              </c:numCache>
            </c:numRef>
          </c:val>
        </c:ser>
        <c:dLbls/>
        <c:axId val="56079104"/>
        <c:axId val="56081024"/>
      </c:barChart>
      <c:catAx>
        <c:axId val="56079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Вид энергетики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6081024"/>
        <c:crosses val="autoZero"/>
        <c:auto val="1"/>
        <c:lblAlgn val="ctr"/>
        <c:lblOffset val="100"/>
        <c:tickLblSkip val="1"/>
        <c:tickMarkSkip val="1"/>
      </c:catAx>
      <c:valAx>
        <c:axId val="56081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 оценок по параметрам, %</a:t>
                </a:r>
                <a:endParaRPr lang="ru-RU" dirty="0"/>
              </a:p>
            </c:rich>
          </c:tx>
          <c:layout/>
        </c:title>
        <c:numFmt formatCode="0%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6079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2241" y="0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744D7EC3-CD50-4DA5-B722-330229C0073D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2241" y="9430091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A9712E5A-FBEB-4329-9E4A-5F20B492F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9275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85BE0011-04E0-4F3F-BFCE-633C944A425A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5" y="4715907"/>
            <a:ext cx="544068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1" y="9430091"/>
            <a:ext cx="294703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DD7D2AD7-BD31-48B9-8C8A-7D4EAE7F648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518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фотоальбома.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90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9006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D2AD7-BD31-48B9-8C8A-7D4EAE7F648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458200" cy="68580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950957" y="908720"/>
            <a:ext cx="4937760" cy="3168352"/>
          </a:xfrm>
          <a:solidFill>
            <a:schemeClr val="tx1">
              <a:lumMod val="95000"/>
              <a:lumOff val="5000"/>
              <a:alpha val="64000"/>
            </a:schemeClr>
          </a:solidFill>
          <a:ln w="38100" cmpd="dbl">
            <a:noFill/>
          </a:ln>
        </p:spPr>
        <p:txBody>
          <a:bodyPr tIns="137160" anchor="ctr" anchorCtr="0">
            <a:normAutofit/>
          </a:bodyPr>
          <a:lstStyle>
            <a:lvl1pPr algn="ctr" eaLnBrk="1" latinLnBrk="0" hangingPunct="1">
              <a:buNone/>
              <a:defRPr kumimoji="0" lang="ru-RU" sz="3200" b="1" baseline="0">
                <a:solidFill>
                  <a:schemeClr val="bg1"/>
                </a:solidFill>
              </a:defRPr>
            </a:lvl1pPr>
          </a:lstStyle>
          <a:p>
            <a:pPr lvl="0"/>
            <a:endParaRPr kumimoji="0"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сверху, альбомная с подписями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800600" y="914400"/>
            <a:ext cx="3962400" cy="29718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914400"/>
            <a:ext cx="3962400" cy="29718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114800"/>
            <a:ext cx="3962400" cy="1214887"/>
          </a:xfrm>
        </p:spPr>
        <p:txBody>
          <a:bodyPr vert="horz" lIns="91440" tIns="45720" rIns="9144" bIns="45720" rtlCol="0" anchor="t" anchorCtr="0">
            <a:noAutofit/>
          </a:bodyPr>
          <a:lstStyle>
            <a:lvl1pPr marL="0" marR="0" indent="0" algn="ctr" rtl="0" eaLnBrk="1" latinLnBrk="0" hangingPunct="1">
              <a:spcBef>
                <a:spcPct val="20000"/>
              </a:spcBef>
              <a:buFontTx/>
              <a:buNone/>
              <a:defRPr kumimoji="0" lang="ru-RU"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lvl="0" indent="0" algn="l" defTabSz="914400" eaLnBrk="1" latinLnBrk="0" hangingPunct="1">
              <a:spcBef>
                <a:spcPct val="20000"/>
              </a:spcBef>
              <a:buFontTx/>
              <a:buNone/>
            </a:pPr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800599" y="4114800"/>
            <a:ext cx="3990975" cy="1214887"/>
          </a:xfrm>
        </p:spPr>
        <p:txBody>
          <a:bodyPr vert="horz" lIns="91440" tIns="45720" rIns="9144" bIns="45720" rtlCol="0" anchor="t" anchorCtr="0">
            <a:noAutofit/>
          </a:bodyPr>
          <a:lstStyle>
            <a:lvl1pPr marL="0" marR="0" indent="0" algn="ctr" rtl="0" eaLnBrk="1" latinLnBrk="0" hangingPunct="1">
              <a:spcBef>
                <a:spcPct val="20000"/>
              </a:spcBef>
              <a:buFontTx/>
              <a:buNone/>
              <a:defRPr kumimoji="0" lang="ru-RU"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lvl="0" indent="0" algn="l" defTabSz="914400" eaLnBrk="1" latinLnBrk="0" hangingPunct="1">
              <a:spcBef>
                <a:spcPct val="20000"/>
              </a:spcBef>
              <a:buFontTx/>
              <a:buNone/>
            </a:pPr>
            <a:r>
              <a:rPr kumimoji="0" lang="ru-RU"/>
              <a:t>Надпись</a:t>
            </a:r>
          </a:p>
        </p:txBody>
      </p:sp>
      <p:grpSp>
        <p:nvGrpSpPr>
          <p:cNvPr id="10" name="Group 9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0" lang="ru-RU">
                <a:solidFill>
                  <a:srgbClr val="FC7500"/>
                </a:solidFill>
              </a:endParaRPr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сверху, сним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1223811">
            <a:off x="4598124" y="530555"/>
            <a:ext cx="2282441" cy="246750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 rot="1223811">
            <a:off x="4794084" y="657037"/>
            <a:ext cx="2035690" cy="1912315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6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5943600"/>
            <a:ext cx="8204200" cy="457200"/>
          </a:xfrm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33400" y="1172146"/>
            <a:ext cx="3810000" cy="4148667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80535" y="1439693"/>
            <a:ext cx="3346622" cy="317500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22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81050" y="4754393"/>
            <a:ext cx="3333750" cy="317500"/>
          </a:xfrm>
        </p:spPr>
        <p:txBody>
          <a:bodyPr>
            <a:noAutofit/>
          </a:bodyPr>
          <a:lstStyle>
            <a:lvl1pPr algn="ctr" eaLnBrk="1" latinLnBrk="0" hangingPunct="1">
              <a:buNone/>
              <a:defRPr kumimoji="0" lang="ru-RU"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краткую надпись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5985608" y="2877171"/>
            <a:ext cx="2624992" cy="2837829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137438" y="3013976"/>
            <a:ext cx="2341209" cy="219931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6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сверху, диафиль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990599" y="1371600"/>
            <a:ext cx="4026757" cy="4038600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592249" y="2370152"/>
            <a:ext cx="2804822" cy="178838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4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265176" y="685801"/>
            <a:ext cx="2507224" cy="2514599"/>
          </a:xfrm>
          <a:prstGeom prst="rect">
            <a:avLst/>
          </a:prstGeom>
        </p:spPr>
      </p:pic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706474" y="1371600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1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265176" y="3429001"/>
            <a:ext cx="2507224" cy="2514599"/>
          </a:xfrm>
          <a:prstGeom prst="rect">
            <a:avLst/>
          </a:prstGeom>
        </p:spPr>
      </p:pic>
      <p:sp>
        <p:nvSpPr>
          <p:cNvPr id="1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706474" y="4114800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1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spect="1"/>
          </p:cNvSpPr>
          <p:nvPr>
            <p:ph type="pic" sz="quarter" idx="13"/>
          </p:nvPr>
        </p:nvSpPr>
        <p:spPr>
          <a:xfrm>
            <a:off x="2286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8"/>
          <p:cNvSpPr>
            <a:spLocks noGrp="1" noChangeAspect="1"/>
          </p:cNvSpPr>
          <p:nvPr>
            <p:ph type="pic" sz="quarter" idx="14"/>
          </p:nvPr>
        </p:nvSpPr>
        <p:spPr>
          <a:xfrm>
            <a:off x="32004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8"/>
          <p:cNvSpPr>
            <a:spLocks noGrp="1" noChangeAspect="1"/>
          </p:cNvSpPr>
          <p:nvPr>
            <p:ph type="pic" sz="quarter" idx="15"/>
          </p:nvPr>
        </p:nvSpPr>
        <p:spPr>
          <a:xfrm>
            <a:off x="6172200" y="533400"/>
            <a:ext cx="2743200" cy="36576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6"/>
          <p:cNvSpPr>
            <a:spLocks noGrp="1"/>
          </p:cNvSpPr>
          <p:nvPr>
            <p:ph type="body" sz="quarter" idx="16" hasCustomPrompt="1"/>
          </p:nvPr>
        </p:nvSpPr>
        <p:spPr>
          <a:xfrm>
            <a:off x="2286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6"/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6"/>
          <p:cNvSpPr>
            <a:spLocks noGrp="1"/>
          </p:cNvSpPr>
          <p:nvPr>
            <p:ph type="body" sz="quarter" idx="18" hasCustomPrompt="1"/>
          </p:nvPr>
        </p:nvSpPr>
        <p:spPr>
          <a:xfrm>
            <a:off x="6172200" y="44196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0" lang="ru-RU">
                <a:solidFill>
                  <a:srgbClr val="FC7500"/>
                </a:solidFill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741631" y="34800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558800" y="34800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5"/>
          </p:nvPr>
        </p:nvSpPr>
        <p:spPr>
          <a:xfrm>
            <a:off x="4741631" y="355823"/>
            <a:ext cx="3792769" cy="284457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11"/>
          <p:cNvSpPr>
            <a:spLocks noGrp="1"/>
          </p:cNvSpPr>
          <p:nvPr>
            <p:ph type="body" sz="quarter" idx="16" hasCustomPrompt="1"/>
          </p:nvPr>
        </p:nvSpPr>
        <p:spPr>
          <a:xfrm>
            <a:off x="558800" y="355823"/>
            <a:ext cx="3792769" cy="2844577"/>
          </a:xfrm>
        </p:spPr>
        <p:txBody>
          <a:bodyPr anchor="b" anchorCtr="0">
            <a:noAutofit/>
          </a:bodyPr>
          <a:lstStyle>
            <a:lvl1pPr marL="0" marR="0" indent="0" algn="ctr" rtl="0" eaLnBrk="1" latinLnBrk="0" hangingPunct="1">
              <a:spcBef>
                <a:spcPct val="20000"/>
              </a:spcBef>
              <a:buFontTx/>
              <a:buNone/>
              <a:defRPr kumimoji="0" lang="ru-RU" sz="18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анорама, смешанная"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92392" y="592392"/>
            <a:ext cx="73914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09600" y="3352800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ru-RU" sz="16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276600" y="3352800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ru-RU" sz="16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5791200" y="3352800"/>
            <a:ext cx="2286000" cy="381000"/>
          </a:xfrm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18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91200" y="3886200"/>
            <a:ext cx="2286000" cy="1752600"/>
          </a:xfrm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дополнительный текст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сверху, книжная с цветными подписями"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09800" y="2411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26"/>
          </p:nvPr>
        </p:nvSpPr>
        <p:spPr>
          <a:xfrm>
            <a:off x="22098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5"/>
          </p:nvPr>
        </p:nvSpPr>
        <p:spPr>
          <a:xfrm>
            <a:off x="4652720" y="241192"/>
            <a:ext cx="2217698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7"/>
          <p:cNvSpPr>
            <a:spLocks noGrp="1"/>
          </p:cNvSpPr>
          <p:nvPr>
            <p:ph type="pic" sz="quarter" idx="27"/>
          </p:nvPr>
        </p:nvSpPr>
        <p:spPr>
          <a:xfrm>
            <a:off x="46482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  <a:solidFill>
            <a:srgbClr val="91BED4"/>
          </a:solidFill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  <a:solidFill>
            <a:srgbClr val="FC7500"/>
          </a:solidFill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  <a:solidFill>
            <a:srgbClr val="FC7500"/>
          </a:solidFill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  <a:solidFill>
            <a:srgbClr val="91BED4"/>
          </a:solidFill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сверху, книжная с подписями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47900" y="2411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26"/>
          </p:nvPr>
        </p:nvSpPr>
        <p:spPr>
          <a:xfrm>
            <a:off x="22479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5"/>
          </p:nvPr>
        </p:nvSpPr>
        <p:spPr>
          <a:xfrm>
            <a:off x="4690820" y="241192"/>
            <a:ext cx="2217698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7"/>
          <p:cNvSpPr>
            <a:spLocks noGrp="1"/>
          </p:cNvSpPr>
          <p:nvPr>
            <p:ph type="pic" sz="quarter" idx="27"/>
          </p:nvPr>
        </p:nvSpPr>
        <p:spPr>
          <a:xfrm>
            <a:off x="4686300" y="3365392"/>
            <a:ext cx="2216936" cy="288300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1257300"/>
            <a:ext cx="1676400" cy="1905000"/>
          </a:xfrm>
          <a:noFill/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342900" y="3352800"/>
            <a:ext cx="1676400" cy="1905000"/>
          </a:xfrm>
          <a:noFill/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124700" y="3352800"/>
            <a:ext cx="1676400" cy="1905000"/>
          </a:xfrm>
          <a:noFill/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31" hasCustomPrompt="1"/>
          </p:nvPr>
        </p:nvSpPr>
        <p:spPr>
          <a:xfrm>
            <a:off x="7124700" y="12573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сверху, книжная с заголовком и большой подписью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22860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1"/>
          </p:nvPr>
        </p:nvSpPr>
        <p:spPr>
          <a:xfrm>
            <a:off x="462280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0"/>
          </p:nvPr>
        </p:nvSpPr>
        <p:spPr>
          <a:xfrm>
            <a:off x="2425260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7"/>
          <p:cNvSpPr>
            <a:spLocks noGrp="1"/>
          </p:cNvSpPr>
          <p:nvPr>
            <p:ph type="pic" sz="quarter" idx="32"/>
          </p:nvPr>
        </p:nvSpPr>
        <p:spPr>
          <a:xfrm>
            <a:off x="6816366" y="838200"/>
            <a:ext cx="2000252" cy="266700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733799"/>
            <a:ext cx="8610600" cy="4572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ru-RU" sz="2600" b="1" baseline="0">
                <a:solidFill>
                  <a:srgbClr val="FC7500"/>
                </a:solidFill>
              </a:defRPr>
            </a:lvl1pPr>
            <a:extLst/>
          </a:lstStyle>
          <a:p>
            <a:pPr lvl="0"/>
            <a:r>
              <a:rPr kumimoji="0" lang="ru-RU"/>
              <a:t>Щелкните, чтобы добавить стиль заголовка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4343399"/>
            <a:ext cx="8610600" cy="1600200"/>
          </a:xfrm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надписи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0" lang="ru-RU">
                <a:solidFill>
                  <a:srgbClr val="FC7500"/>
                </a:solidFill>
              </a:endParaRPr>
            </a:p>
          </p:txBody>
        </p:sp>
        <p:cxnSp>
          <p:nvCxnSpPr>
            <p:cNvPr id="14" name="Straight Connector 13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762000" y="257665"/>
            <a:ext cx="4481957" cy="5990735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655438" y="257665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22"/>
          </p:nvPr>
        </p:nvSpPr>
        <p:spPr>
          <a:xfrm>
            <a:off x="5655438" y="2362200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655438" y="4495800"/>
            <a:ext cx="2366713" cy="1775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5" name="Rectangle 14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 альбом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46839"/>
            <a:ext cx="7772400" cy="1362075"/>
          </a:xfrm>
        </p:spPr>
        <p:txBody>
          <a:bodyPr anchor="t"/>
          <a:lstStyle>
            <a:lvl1pPr algn="l" eaLnBrk="1" latinLnBrk="0" hangingPunct="1">
              <a:defRPr kumimoji="0" lang="ru-RU" sz="40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146652"/>
            <a:ext cx="7772400" cy="1500187"/>
          </a:xfrm>
        </p:spPr>
        <p:txBody>
          <a:bodyPr anchor="b"/>
          <a:lstStyle>
            <a:lvl1pPr marL="0" indent="0" eaLnBrk="1" latinLnBrk="0" hangingPunct="1">
              <a:buNone/>
              <a:defRPr kumimoji="0"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сверху: 3 альбомных и 2 книжных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80498"/>
            <a:ext cx="1920956" cy="275762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17"/>
          </p:nvPr>
        </p:nvSpPr>
        <p:spPr>
          <a:xfrm>
            <a:off x="2881448" y="228600"/>
            <a:ext cx="5259410" cy="3944558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6"/>
          </p:nvPr>
        </p:nvSpPr>
        <p:spPr>
          <a:xfrm>
            <a:off x="609600" y="228601"/>
            <a:ext cx="1920956" cy="2757620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799895" y="4563306"/>
            <a:ext cx="2429706" cy="170773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2895600" y="4563306"/>
            <a:ext cx="2512020" cy="1707737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сверху: 3 книжных и 2 альбомных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0" name="Rectangle 7"/>
          <p:cNvSpPr>
            <a:spLocks noGrp="1"/>
          </p:cNvSpPr>
          <p:nvPr>
            <p:ph type="pic" sz="quarter" idx="26"/>
          </p:nvPr>
        </p:nvSpPr>
        <p:spPr>
          <a:xfrm>
            <a:off x="5291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pic" sz="quarter" idx="29"/>
          </p:nvPr>
        </p:nvSpPr>
        <p:spPr>
          <a:xfrm>
            <a:off x="511374" y="228601"/>
            <a:ext cx="3829900" cy="2651469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2" name="Rectangle 7"/>
          <p:cNvSpPr>
            <a:spLocks noGrp="1"/>
          </p:cNvSpPr>
          <p:nvPr>
            <p:ph type="pic" sz="quarter" idx="30"/>
          </p:nvPr>
        </p:nvSpPr>
        <p:spPr>
          <a:xfrm>
            <a:off x="4780700" y="228601"/>
            <a:ext cx="3829900" cy="2651469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7"/>
          <p:cNvSpPr>
            <a:spLocks noGrp="1"/>
          </p:cNvSpPr>
          <p:nvPr>
            <p:ph type="pic" sz="quarter" idx="27"/>
          </p:nvPr>
        </p:nvSpPr>
        <p:spPr>
          <a:xfrm>
            <a:off x="33104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28"/>
          </p:nvPr>
        </p:nvSpPr>
        <p:spPr>
          <a:xfrm>
            <a:off x="6091705" y="3124200"/>
            <a:ext cx="2518895" cy="3167033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отографии в табличном формате с подписям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 userDrawn="1"/>
        </p:nvSpPr>
        <p:spPr>
          <a:xfrm>
            <a:off x="4648200" y="45582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31" hasCustomPrompt="1"/>
          </p:nvPr>
        </p:nvSpPr>
        <p:spPr>
          <a:xfrm>
            <a:off x="4724400" y="47106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CLICK TO ADD TITLE</a:t>
            </a:r>
          </a:p>
        </p:txBody>
      </p:sp>
      <p:sp>
        <p:nvSpPr>
          <p:cNvPr id="67" name="Text Placeholder 28"/>
          <p:cNvSpPr>
            <a:spLocks noGrp="1"/>
          </p:cNvSpPr>
          <p:nvPr>
            <p:ph type="body" sz="quarter" idx="32" hasCustomPrompt="1"/>
          </p:nvPr>
        </p:nvSpPr>
        <p:spPr>
          <a:xfrm>
            <a:off x="4724400" y="51678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4648200" y="2910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4434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35" name="Text Placeholder 2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9006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27" name="Rectangle 26"/>
          <p:cNvSpPr/>
          <p:nvPr userDrawn="1"/>
        </p:nvSpPr>
        <p:spPr>
          <a:xfrm>
            <a:off x="228600" y="2910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438400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58000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4434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9006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52" name="Rectangle 51"/>
          <p:cNvSpPr/>
          <p:nvPr userDrawn="1"/>
        </p:nvSpPr>
        <p:spPr>
          <a:xfrm>
            <a:off x="2440857" y="24246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53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228600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4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4650657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2517057" y="25770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56" name="Text Placeholder 28"/>
          <p:cNvSpPr>
            <a:spLocks noGrp="1"/>
          </p:cNvSpPr>
          <p:nvPr>
            <p:ph type="body" sz="quarter" idx="24" hasCustomPrompt="1"/>
          </p:nvPr>
        </p:nvSpPr>
        <p:spPr>
          <a:xfrm>
            <a:off x="2517057" y="30342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слева</a:t>
            </a:r>
          </a:p>
        </p:txBody>
      </p:sp>
      <p:sp>
        <p:nvSpPr>
          <p:cNvPr id="57" name="Rectangle 56"/>
          <p:cNvSpPr/>
          <p:nvPr userDrawn="1"/>
        </p:nvSpPr>
        <p:spPr>
          <a:xfrm>
            <a:off x="6860457" y="24246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58" name="Text Placeholder 25"/>
          <p:cNvSpPr>
            <a:spLocks noGrp="1"/>
          </p:cNvSpPr>
          <p:nvPr>
            <p:ph type="body" sz="quarter" idx="25" hasCustomPrompt="1"/>
          </p:nvPr>
        </p:nvSpPr>
        <p:spPr>
          <a:xfrm>
            <a:off x="6936657" y="25770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59" name="Text Placeholder 28"/>
          <p:cNvSpPr>
            <a:spLocks noGrp="1"/>
          </p:cNvSpPr>
          <p:nvPr>
            <p:ph type="body" sz="quarter" idx="26" hasCustomPrompt="1"/>
          </p:nvPr>
        </p:nvSpPr>
        <p:spPr>
          <a:xfrm>
            <a:off x="6936657" y="30342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слева</a:t>
            </a:r>
          </a:p>
        </p:txBody>
      </p:sp>
      <p:sp>
        <p:nvSpPr>
          <p:cNvPr id="60" name="Rectangle 59"/>
          <p:cNvSpPr/>
          <p:nvPr userDrawn="1"/>
        </p:nvSpPr>
        <p:spPr>
          <a:xfrm>
            <a:off x="228600" y="4558210"/>
            <a:ext cx="2057400" cy="1994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61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2435942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6855542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29" hasCustomPrompt="1"/>
          </p:nvPr>
        </p:nvSpPr>
        <p:spPr>
          <a:xfrm>
            <a:off x="304800" y="47106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64" name="Text Placeholder 28"/>
          <p:cNvSpPr>
            <a:spLocks noGrp="1"/>
          </p:cNvSpPr>
          <p:nvPr>
            <p:ph type="body" sz="quarter" idx="30" hasCustomPrompt="1"/>
          </p:nvPr>
        </p:nvSpPr>
        <p:spPr>
          <a:xfrm>
            <a:off x="304800" y="51678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28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3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3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Фотографии в табличном формате с цветными подпися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>
            <a:off x="4648200" y="4558210"/>
            <a:ext cx="2057400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52" name="Text Placeholder 25"/>
          <p:cNvSpPr>
            <a:spLocks noGrp="1"/>
          </p:cNvSpPr>
          <p:nvPr>
            <p:ph type="body" sz="quarter" idx="31" hasCustomPrompt="1"/>
          </p:nvPr>
        </p:nvSpPr>
        <p:spPr>
          <a:xfrm>
            <a:off x="4724400" y="47106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53" name="Text Placeholder 28"/>
          <p:cNvSpPr>
            <a:spLocks noGrp="1"/>
          </p:cNvSpPr>
          <p:nvPr>
            <p:ph type="body" sz="quarter" idx="32" hasCustomPrompt="1"/>
          </p:nvPr>
        </p:nvSpPr>
        <p:spPr>
          <a:xfrm>
            <a:off x="4724400" y="51678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35" name="Rectangle 34"/>
          <p:cNvSpPr/>
          <p:nvPr userDrawn="1"/>
        </p:nvSpPr>
        <p:spPr>
          <a:xfrm>
            <a:off x="4648200" y="291010"/>
            <a:ext cx="2057400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4434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37" name="Text Placeholder 2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9006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30" name="Rectangle 29"/>
          <p:cNvSpPr/>
          <p:nvPr userDrawn="1"/>
        </p:nvSpPr>
        <p:spPr>
          <a:xfrm>
            <a:off x="228600" y="291010"/>
            <a:ext cx="2057400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sp>
        <p:nvSpPr>
          <p:cNvPr id="31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435942" y="295275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855542" y="2910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4434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9006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38" name="Rectangle 37"/>
          <p:cNvSpPr/>
          <p:nvPr userDrawn="1"/>
        </p:nvSpPr>
        <p:spPr>
          <a:xfrm>
            <a:off x="2440857" y="2424610"/>
            <a:ext cx="2057400" cy="199499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39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228600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0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4650657" y="24246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1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2517057" y="25770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42" name="Text Placeholder 28"/>
          <p:cNvSpPr>
            <a:spLocks noGrp="1"/>
          </p:cNvSpPr>
          <p:nvPr>
            <p:ph type="body" sz="quarter" idx="24" hasCustomPrompt="1"/>
          </p:nvPr>
        </p:nvSpPr>
        <p:spPr>
          <a:xfrm>
            <a:off x="2517057" y="30342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слева</a:t>
            </a:r>
          </a:p>
        </p:txBody>
      </p:sp>
      <p:sp>
        <p:nvSpPr>
          <p:cNvPr id="43" name="Rectangle 42"/>
          <p:cNvSpPr/>
          <p:nvPr userDrawn="1"/>
        </p:nvSpPr>
        <p:spPr>
          <a:xfrm>
            <a:off x="6860457" y="2424610"/>
            <a:ext cx="2057400" cy="19949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25" hasCustomPrompt="1"/>
          </p:nvPr>
        </p:nvSpPr>
        <p:spPr>
          <a:xfrm>
            <a:off x="6936657" y="25770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45" name="Text Placeholder 28"/>
          <p:cNvSpPr>
            <a:spLocks noGrp="1"/>
          </p:cNvSpPr>
          <p:nvPr>
            <p:ph type="body" sz="quarter" idx="26" hasCustomPrompt="1"/>
          </p:nvPr>
        </p:nvSpPr>
        <p:spPr>
          <a:xfrm>
            <a:off x="6936657" y="30342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слева</a:t>
            </a:r>
          </a:p>
        </p:txBody>
      </p:sp>
      <p:sp>
        <p:nvSpPr>
          <p:cNvPr id="46" name="Rectangle 45"/>
          <p:cNvSpPr/>
          <p:nvPr userDrawn="1"/>
        </p:nvSpPr>
        <p:spPr>
          <a:xfrm>
            <a:off x="228600" y="4558210"/>
            <a:ext cx="2057400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47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2438400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8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6858000" y="4558210"/>
            <a:ext cx="2059858" cy="1981200"/>
          </a:xfrm>
          <a:solidFill>
            <a:srgbClr val="F0F0F0"/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9" name="Text Placeholder 25"/>
          <p:cNvSpPr>
            <a:spLocks noGrp="1"/>
          </p:cNvSpPr>
          <p:nvPr>
            <p:ph type="body" sz="quarter" idx="29" hasCustomPrompt="1"/>
          </p:nvPr>
        </p:nvSpPr>
        <p:spPr>
          <a:xfrm>
            <a:off x="304800" y="4710610"/>
            <a:ext cx="1905000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50" name="Text Placeholder 28"/>
          <p:cNvSpPr>
            <a:spLocks noGrp="1"/>
          </p:cNvSpPr>
          <p:nvPr>
            <p:ph type="body" sz="quarter" idx="30" hasCustomPrompt="1"/>
          </p:nvPr>
        </p:nvSpPr>
        <p:spPr>
          <a:xfrm>
            <a:off x="304800" y="5167810"/>
            <a:ext cx="1905000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ru-RU"/>
              <a:t>Щелкните, чтобы добавить текст для рисунка справа</a:t>
            </a:r>
          </a:p>
        </p:txBody>
      </p:sp>
      <p:sp>
        <p:nvSpPr>
          <p:cNvPr id="29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Фотографии в табличном формате с цветными подпися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>
            <a:off x="4648199" y="4558210"/>
            <a:ext cx="4269657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35" name="Rectangle 34"/>
          <p:cNvSpPr/>
          <p:nvPr userDrawn="1"/>
        </p:nvSpPr>
        <p:spPr>
          <a:xfrm>
            <a:off x="4648199" y="291010"/>
            <a:ext cx="4269657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30" name="Rectangle 29"/>
          <p:cNvSpPr/>
          <p:nvPr userDrawn="1"/>
        </p:nvSpPr>
        <p:spPr>
          <a:xfrm>
            <a:off x="228599" y="291010"/>
            <a:ext cx="4269657" cy="199499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443410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ЗАГОЛОВОК СЛАЙДА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900610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  <p:sp>
        <p:nvSpPr>
          <p:cNvPr id="38" name="Rectangle 37"/>
          <p:cNvSpPr/>
          <p:nvPr userDrawn="1"/>
        </p:nvSpPr>
        <p:spPr>
          <a:xfrm>
            <a:off x="228599" y="2424610"/>
            <a:ext cx="4269658" cy="199499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43" name="Rectangle 42"/>
          <p:cNvSpPr/>
          <p:nvPr userDrawn="1"/>
        </p:nvSpPr>
        <p:spPr>
          <a:xfrm>
            <a:off x="4648200" y="2424610"/>
            <a:ext cx="4269657" cy="19949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46" name="Rectangle 45"/>
          <p:cNvSpPr/>
          <p:nvPr userDrawn="1"/>
        </p:nvSpPr>
        <p:spPr>
          <a:xfrm>
            <a:off x="228599" y="4558210"/>
            <a:ext cx="4269657" cy="1994990"/>
          </a:xfrm>
          <a:prstGeom prst="rect">
            <a:avLst/>
          </a:prstGeom>
          <a:solidFill>
            <a:srgbClr val="D9E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29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5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56" name="Text Placeholder 25"/>
          <p:cNvSpPr>
            <a:spLocks noGrp="1"/>
          </p:cNvSpPr>
          <p:nvPr>
            <p:ph type="body" sz="quarter" idx="33" hasCustomPrompt="1"/>
          </p:nvPr>
        </p:nvSpPr>
        <p:spPr>
          <a:xfrm>
            <a:off x="4721436" y="451520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57" name="Text Placeholder 28"/>
          <p:cNvSpPr>
            <a:spLocks noGrp="1"/>
          </p:cNvSpPr>
          <p:nvPr>
            <p:ph type="body" sz="quarter" idx="34" hasCustomPrompt="1"/>
          </p:nvPr>
        </p:nvSpPr>
        <p:spPr>
          <a:xfrm>
            <a:off x="4721436" y="908720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  <p:sp>
        <p:nvSpPr>
          <p:cNvPr id="58" name="Text Placeholder 25"/>
          <p:cNvSpPr>
            <a:spLocks noGrp="1"/>
          </p:cNvSpPr>
          <p:nvPr>
            <p:ph type="body" sz="quarter" idx="35" hasCustomPrompt="1"/>
          </p:nvPr>
        </p:nvSpPr>
        <p:spPr>
          <a:xfrm>
            <a:off x="301836" y="2564904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ЗАГОЛОВОК СЛАЙДА</a:t>
            </a:r>
          </a:p>
        </p:txBody>
      </p:sp>
      <p:sp>
        <p:nvSpPr>
          <p:cNvPr id="59" name="Text Placeholder 28"/>
          <p:cNvSpPr>
            <a:spLocks noGrp="1"/>
          </p:cNvSpPr>
          <p:nvPr>
            <p:ph type="body" sz="quarter" idx="36" hasCustomPrompt="1"/>
          </p:nvPr>
        </p:nvSpPr>
        <p:spPr>
          <a:xfrm>
            <a:off x="301836" y="3022104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37" hasCustomPrompt="1"/>
          </p:nvPr>
        </p:nvSpPr>
        <p:spPr>
          <a:xfrm>
            <a:off x="301836" y="4725144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ЗАГОЛОВОК СЛАЙДА</a:t>
            </a:r>
          </a:p>
        </p:txBody>
      </p:sp>
      <p:sp>
        <p:nvSpPr>
          <p:cNvPr id="61" name="Text Placeholder 28"/>
          <p:cNvSpPr>
            <a:spLocks noGrp="1"/>
          </p:cNvSpPr>
          <p:nvPr>
            <p:ph type="body" sz="quarter" idx="38" hasCustomPrompt="1"/>
          </p:nvPr>
        </p:nvSpPr>
        <p:spPr>
          <a:xfrm>
            <a:off x="301836" y="5182344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  <p:sp>
        <p:nvSpPr>
          <p:cNvPr id="62" name="Text Placeholder 25"/>
          <p:cNvSpPr>
            <a:spLocks noGrp="1"/>
          </p:cNvSpPr>
          <p:nvPr>
            <p:ph type="body" sz="quarter" idx="39" hasCustomPrompt="1"/>
          </p:nvPr>
        </p:nvSpPr>
        <p:spPr>
          <a:xfrm>
            <a:off x="4721435" y="4725144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ЗАГОЛОВОК СЛАЙДА</a:t>
            </a:r>
          </a:p>
        </p:txBody>
      </p:sp>
      <p:sp>
        <p:nvSpPr>
          <p:cNvPr id="63" name="Text Placeholder 28"/>
          <p:cNvSpPr>
            <a:spLocks noGrp="1"/>
          </p:cNvSpPr>
          <p:nvPr>
            <p:ph type="body" sz="quarter" idx="40" hasCustomPrompt="1"/>
          </p:nvPr>
        </p:nvSpPr>
        <p:spPr>
          <a:xfrm>
            <a:off x="4721435" y="5182344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  <p:sp>
        <p:nvSpPr>
          <p:cNvPr id="64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4721435" y="2564904"/>
            <a:ext cx="4123184" cy="366889"/>
          </a:xfrm>
        </p:spPr>
        <p:txBody>
          <a:bodyPr>
            <a:normAutofit/>
          </a:bodyPr>
          <a:lstStyle>
            <a:lvl1pPr algn="l" eaLnBrk="1" latinLnBrk="0" hangingPunct="1">
              <a:buNone/>
              <a:defRPr kumimoji="0" lang="ru-RU"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ЗАГОЛОВОК СЛАЙДА</a:t>
            </a:r>
          </a:p>
        </p:txBody>
      </p:sp>
      <p:sp>
        <p:nvSpPr>
          <p:cNvPr id="65" name="Text Placeholder 28"/>
          <p:cNvSpPr>
            <a:spLocks noGrp="1"/>
          </p:cNvSpPr>
          <p:nvPr>
            <p:ph type="body" sz="quarter" idx="42" hasCustomPrompt="1"/>
          </p:nvPr>
        </p:nvSpPr>
        <p:spPr>
          <a:xfrm>
            <a:off x="4721435" y="3022104"/>
            <a:ext cx="4123184" cy="1247422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 dirty="0"/>
              <a:t>Щелкните, чтобы добавить текст для рисунка справа</a:t>
            </a:r>
          </a:p>
        </p:txBody>
      </p:sp>
    </p:spTree>
    <p:extLst>
      <p:ext uri="{BB962C8B-B14F-4D97-AF65-F5344CB8AC3E}">
        <p14:creationId xmlns:p14="http://schemas.microsoft.com/office/powerpoint/2010/main" xmlns="" val="2352934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анорамная с подписью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7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66724" y="1371599"/>
            <a:ext cx="8191501" cy="2771776"/>
          </a:xfrm>
          <a:prstGeom prst="rect">
            <a:avLst/>
          </a:prstGeo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W¥ل云玗İαЂÕØÚáÛ丫:Téxt Plàçèhòlðêr 表¥鷗字㌍_W 3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4343400"/>
            <a:ext cx="8229600" cy="1447800"/>
          </a:xfrm>
          <a:solidFill>
            <a:schemeClr val="bg1"/>
          </a:solidFill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0" lang="ru-RU">
                <a:solidFill>
                  <a:srgbClr val="FC7500"/>
                </a:solidFill>
              </a:endParaRPr>
            </a:p>
          </p:txBody>
        </p:sp>
        <p:cxnSp>
          <p:nvCxnSpPr>
            <p:cNvPr id="11" name="Straight Connector 10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4301613" y="1966451"/>
            <a:ext cx="540774" cy="914400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rot="10800000">
            <a:off x="0" y="6858000"/>
            <a:ext cx="9144000" cy="0"/>
          </a:xfrm>
          <a:prstGeom prst="line">
            <a:avLst/>
          </a:prstGeom>
          <a:ln w="50800">
            <a:solidFill>
              <a:srgbClr val="FC7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W¥ل云玗İαЂôÁûÂÚ丫:Pïçtúrê Plå¢éhõlðér 表¥鷗字㌍ 表_W 3"/>
          <p:cNvSpPr>
            <a:spLocks noGrp="1" noChangeAspect="1"/>
          </p:cNvSpPr>
          <p:nvPr userDrawn="1">
            <p:ph type="pic" sz="quarter" idx="13"/>
          </p:nvPr>
        </p:nvSpPr>
        <p:spPr>
          <a:xfrm>
            <a:off x="2974073" y="609600"/>
            <a:ext cx="3198127" cy="32004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971800" y="4038600"/>
            <a:ext cx="3200400" cy="16002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нижная с подписью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/>
          </p:cNvSpPr>
          <p:nvPr>
            <p:ph type="pic" sz="quarter" idx="13"/>
          </p:nvPr>
        </p:nvSpPr>
        <p:spPr>
          <a:xfrm>
            <a:off x="645701" y="290540"/>
            <a:ext cx="4307299" cy="572926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5343525" y="2859716"/>
            <a:ext cx="3181350" cy="318135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 rot="5400000">
            <a:off x="4277032" y="1991032"/>
            <a:ext cx="589936" cy="9144000"/>
            <a:chOff x="8524568" y="0"/>
            <a:chExt cx="589936" cy="68580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8524568" y="0"/>
              <a:ext cx="540774" cy="6858000"/>
            </a:xfrm>
            <a:prstGeom prst="rect">
              <a:avLst/>
            </a:prstGeom>
            <a:solidFill>
              <a:srgbClr val="FC7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0" lang="ru-RU">
                <a:solidFill>
                  <a:srgbClr val="FC7500"/>
                </a:solidFill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 rot="5400000">
              <a:off x="5685504" y="3429000"/>
              <a:ext cx="6858000" cy="0"/>
            </a:xfrm>
            <a:prstGeom prst="line">
              <a:avLst/>
            </a:prstGeom>
            <a:ln w="50800">
              <a:solidFill>
                <a:srgbClr val="FC7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6000"/>
            <a:ext cx="85344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534400" cy="6096000"/>
          </a:xfrm>
        </p:spPr>
        <p:txBody>
          <a:bodyPr/>
          <a:lstStyle>
            <a:lvl1pPr algn="ctr" eaLnBrk="1" latinLnBrk="0" hangingPunct="1">
              <a:buNone/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172200"/>
            <a:ext cx="8229600" cy="571500"/>
          </a:xfrm>
        </p:spPr>
        <p:txBody>
          <a:bodyPr>
            <a:noAutofit/>
          </a:bodyPr>
          <a:lstStyle>
            <a:lvl1pPr algn="l" eaLnBrk="1" latinLnBrk="0" hangingPunct="1">
              <a:defRPr kumimoji="0" lang="ru-RU" sz="36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ностраничная фотография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8" name="Rectangle 6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105400" y="5257800"/>
            <a:ext cx="4038600" cy="505047"/>
          </a:xfrm>
          <a:solidFill>
            <a:schemeClr val="tx1">
              <a:alpha val="46000"/>
            </a:schemeClr>
          </a:solidFill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 альбома с 3 фотографиями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/>
          </p:cNvSpPr>
          <p:nvPr>
            <p:ph type="title" hasCustomPrompt="1"/>
          </p:nvPr>
        </p:nvSpPr>
        <p:spPr>
          <a:xfrm>
            <a:off x="457200" y="3390900"/>
            <a:ext cx="7781730" cy="990600"/>
          </a:xfrm>
        </p:spPr>
        <p:txBody>
          <a:bodyPr vert="horz" bIns="0" anchor="b" anchorCtr="0">
            <a:normAutofit/>
          </a:bodyPr>
          <a:lstStyle>
            <a:lvl1pPr eaLnBrk="1" latinLnBrk="0" hangingPunct="1">
              <a:defRPr kumimoji="0" lang="ru-RU" sz="4400" b="1" baseline="0">
                <a:solidFill>
                  <a:srgbClr val="FC7500"/>
                </a:solidFill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9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572000"/>
            <a:ext cx="7772400" cy="838200"/>
          </a:xfrm>
        </p:spPr>
        <p:txBody>
          <a:bodyPr vert="horz" tIns="0"/>
          <a:lstStyle>
            <a:lvl1pPr algn="ctr" eaLnBrk="1" latinLnBrk="0" hangingPunct="1">
              <a:buFontTx/>
              <a:buNone/>
              <a:defRPr kumimoji="0" lang="ru-RU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1"/>
          </p:nvPr>
        </p:nvSpPr>
        <p:spPr>
          <a:xfrm>
            <a:off x="490868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6"/>
          <p:cNvSpPr>
            <a:spLocks noGrp="1"/>
          </p:cNvSpPr>
          <p:nvPr>
            <p:ph type="pic" sz="quarter" idx="15"/>
          </p:nvPr>
        </p:nvSpPr>
        <p:spPr>
          <a:xfrm>
            <a:off x="3179134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2" name="Rectangle 6"/>
          <p:cNvSpPr>
            <a:spLocks noGrp="1"/>
          </p:cNvSpPr>
          <p:nvPr>
            <p:ph type="pic" sz="quarter" idx="16"/>
          </p:nvPr>
        </p:nvSpPr>
        <p:spPr>
          <a:xfrm>
            <a:off x="5867400" y="807195"/>
            <a:ext cx="2286000" cy="2286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0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1" name="Rectangle 20"/>
          <p:cNvSpPr/>
          <p:nvPr userDrawn="1"/>
        </p:nvSpPr>
        <p:spPr>
          <a:xfrm>
            <a:off x="8524568" y="0"/>
            <a:ext cx="540774" cy="6858000"/>
          </a:xfrm>
          <a:prstGeom prst="rect">
            <a:avLst/>
          </a:prstGeom>
          <a:solidFill>
            <a:srgbClr val="91B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 rot="5400000">
            <a:off x="5693734" y="3429000"/>
            <a:ext cx="6858000" cy="0"/>
          </a:xfrm>
          <a:prstGeom prst="line">
            <a:avLst/>
          </a:prstGeom>
          <a:ln w="50800">
            <a:solidFill>
              <a:srgbClr val="91B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 цве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льбомная с прозрачн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762000"/>
            <a:ext cx="6299200" cy="47244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2" name="Rectangle 11"/>
          <p:cNvSpPr/>
          <p:nvPr userDrawn="1"/>
        </p:nvSpPr>
        <p:spPr>
          <a:xfrm>
            <a:off x="1170166" y="5669280"/>
            <a:ext cx="6297434" cy="731520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219199" y="5715000"/>
            <a:ext cx="6191693" cy="632637"/>
          </a:xfrm>
          <a:solidFill>
            <a:schemeClr val="tx1">
              <a:alpha val="3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ru-RU" sz="3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800600"/>
            <a:ext cx="5486400" cy="566738"/>
          </a:xfrm>
          <a:solidFill>
            <a:srgbClr val="FC7500"/>
          </a:solidFill>
        </p:spPr>
        <p:txBody>
          <a:bodyPr anchor="b"/>
          <a:lstStyle>
            <a:lvl1pPr algn="l" eaLnBrk="1" latinLnBrk="0" hangingPunct="1">
              <a:defRPr kumimoji="0" lang="ru-RU" sz="2000" b="1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6400" y="612775"/>
            <a:ext cx="5486400" cy="41148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 eaLnBrk="1" latinLnBrk="0" hangingPunct="1">
              <a:buNone/>
              <a:defRPr kumimoji="0" lang="ru-RU"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54435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kumimoji="0" lang="ru-RU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12" name="Rectangle 9"/>
          <p:cNvSpPr>
            <a:spLocks noGrp="1" noChangeAspect="1"/>
          </p:cNvSpPr>
          <p:nvPr>
            <p:ph type="pic" sz="quarter" idx="14"/>
          </p:nvPr>
        </p:nvSpPr>
        <p:spPr>
          <a:xfrm>
            <a:off x="1244600" y="304800"/>
            <a:ext cx="6299200" cy="4724400"/>
          </a:xfrm>
          <a:solidFill>
            <a:schemeClr val="bg1">
              <a:lumMod val="95000"/>
            </a:schemeClr>
          </a:solidFill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80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5181600"/>
            <a:ext cx="7848600" cy="457200"/>
          </a:xfrm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400" b="1" baseline="0">
                <a:solidFill>
                  <a:srgbClr val="FC7500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5715000"/>
            <a:ext cx="7848600" cy="685800"/>
          </a:xfrm>
        </p:spPr>
        <p:txBody>
          <a:bodyPr>
            <a:noAutofit/>
          </a:bodyPr>
          <a:lstStyle>
            <a:lvl1pPr eaLnBrk="1" latinLnBrk="0" hangingPunct="1"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0" lang="ru-RU"/>
              <a:t>Текст слайда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Альбомная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77079" y="228600"/>
            <a:ext cx="8189844" cy="6172200"/>
          </a:xfrm>
          <a:prstGeom prst="rect">
            <a:avLst/>
          </a:prstGeom>
          <a:noFill/>
          <a:ln w="117475" cmpd="thinThick">
            <a:solidFill>
              <a:srgbClr val="FC75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6" name="Rectangle 9"/>
          <p:cNvSpPr>
            <a:spLocks noGrp="1" noChangeAspect="1"/>
          </p:cNvSpPr>
          <p:nvPr>
            <p:ph type="pic" sz="quarter" idx="13"/>
          </p:nvPr>
        </p:nvSpPr>
        <p:spPr>
          <a:xfrm>
            <a:off x="551994" y="299695"/>
            <a:ext cx="8040013" cy="6030010"/>
          </a:xfrm>
          <a:solidFill>
            <a:schemeClr val="bg1"/>
          </a:solidFill>
          <a:ln w="57150">
            <a:noFill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rgbClr val="FC75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Альбомная с заголовком">
    <p:bg>
      <p:bgPr>
        <a:solidFill>
          <a:srgbClr val="91BE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3804047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519" y="6553200"/>
            <a:ext cx="540773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Rectangle 9"/>
          <p:cNvSpPr>
            <a:spLocks noGrp="1" noChangeAspect="1"/>
          </p:cNvSpPr>
          <p:nvPr>
            <p:ph type="pic" sz="quarter" idx="13"/>
          </p:nvPr>
        </p:nvSpPr>
        <p:spPr>
          <a:xfrm>
            <a:off x="533400" y="370790"/>
            <a:ext cx="8040013" cy="603001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marR="0" indent="-342900" algn="ctr" defTabSz="914400" rtl="0" eaLnBrk="1" latinLnBrk="0" hangingPunct="1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kumimoji="0" lang="ru-RU" sz="2400" i="0" kern="1200">
                <a:solidFill>
                  <a:srgbClr val="FC75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105400" y="5257800"/>
            <a:ext cx="4038600" cy="505047"/>
          </a:xfrm>
          <a:solidFill>
            <a:schemeClr val="tx1">
              <a:alpha val="46000"/>
            </a:schemeClr>
          </a:solidFill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0" lang="ru-RU"/>
              <a:t>Заголовок слайда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верху, книжная с подписями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spect="1"/>
          </p:cNvSpPr>
          <p:nvPr>
            <p:ph type="pic" sz="quarter" idx="13"/>
          </p:nvPr>
        </p:nvSpPr>
        <p:spPr>
          <a:xfrm>
            <a:off x="4512497" y="381000"/>
            <a:ext cx="3431353" cy="4575141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1588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8"/>
          <p:cNvSpPr>
            <a:spLocks noGrp="1" noChangeAspect="1"/>
          </p:cNvSpPr>
          <p:nvPr>
            <p:ph type="pic" sz="quarter" idx="14"/>
          </p:nvPr>
        </p:nvSpPr>
        <p:spPr>
          <a:xfrm>
            <a:off x="857250" y="381000"/>
            <a:ext cx="3429000" cy="4572000"/>
          </a:xfrm>
          <a:solidFill>
            <a:srgbClr val="F0F0F0"/>
          </a:solidFill>
          <a:ln w="57150">
            <a:solidFill>
              <a:schemeClr val="bg1"/>
            </a:solidFill>
          </a:ln>
          <a:effectLst>
            <a:outerShdw dist="38100" dir="2700000" algn="tl" rotWithShape="0">
              <a:prstClr val="black">
                <a:alpha val="17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latinLnBrk="0" hangingPunct="1">
              <a:spcBef>
                <a:spcPct val="20000"/>
              </a:spcBef>
              <a:buFontTx/>
              <a:buNone/>
              <a:defRPr kumimoji="0" lang="ru-RU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181600"/>
            <a:ext cx="3476626" cy="1066800"/>
          </a:xfrm>
        </p:spPr>
        <p:txBody>
          <a:bodyPr lIns="91440" rIns="9144" anchor="t" anchorCtr="0">
            <a:noAutofit/>
          </a:bodyPr>
          <a:lstStyle>
            <a:lvl1pPr marL="0" marR="0" indent="0" algn="ctr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05324" y="5181600"/>
            <a:ext cx="3476625" cy="1066800"/>
          </a:xfrm>
        </p:spPr>
        <p:txBody>
          <a:bodyPr lIns="91440" rIns="9144" anchor="t" anchorCtr="0">
            <a:noAutofit/>
          </a:bodyPr>
          <a:lstStyle>
            <a:lvl1pPr marL="0" marR="0" indent="0" algn="ctr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28956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553200"/>
            <a:ext cx="2057400" cy="304800"/>
          </a:xfrm>
          <a:prstGeom prst="rect">
            <a:avLst/>
          </a:prstGeom>
        </p:spPr>
        <p:txBody>
          <a:bodyPr/>
          <a:lstStyle/>
          <a:p>
            <a:fld id="{80F88FF4-1BD9-4AA8-B980-C7776087ABAF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8532519" y="0"/>
            <a:ext cx="540774" cy="6858000"/>
          </a:xfrm>
          <a:prstGeom prst="rect">
            <a:avLst/>
          </a:prstGeom>
          <a:solidFill>
            <a:srgbClr val="FC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C75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693455" y="3429000"/>
            <a:ext cx="6858000" cy="0"/>
          </a:xfrm>
          <a:prstGeom prst="line">
            <a:avLst/>
          </a:prstGeom>
          <a:ln w="50800">
            <a:solidFill>
              <a:srgbClr val="FC7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1"/>
          <p:cNvSpPr txBox="1">
            <a:spLocks/>
          </p:cNvSpPr>
          <p:nvPr userDrawn="1"/>
        </p:nvSpPr>
        <p:spPr>
          <a:xfrm>
            <a:off x="8532520" y="6453336"/>
            <a:ext cx="611480" cy="381918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0F88FF4-1BD9-4AA8-B980-C7776087ABAF}" type="slidenum"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/>
              <a:t>‹#›</a:t>
            </a:fld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  <p:sldLayoutId id="2147483676" r:id="rId4"/>
    <p:sldLayoutId id="2147483657" r:id="rId5"/>
    <p:sldLayoutId id="2147483655" r:id="rId6"/>
    <p:sldLayoutId id="2147483674" r:id="rId7"/>
    <p:sldLayoutId id="2147483675" r:id="rId8"/>
    <p:sldLayoutId id="2147483670" r:id="rId9"/>
    <p:sldLayoutId id="2147483671" r:id="rId10"/>
    <p:sldLayoutId id="2147483679" r:id="rId11"/>
    <p:sldLayoutId id="2147483680" r:id="rId12"/>
    <p:sldLayoutId id="2147483672" r:id="rId13"/>
    <p:sldLayoutId id="2147483673" r:id="rId14"/>
    <p:sldLayoutId id="2147483650" r:id="rId15"/>
    <p:sldLayoutId id="2147483667" r:id="rId16"/>
    <p:sldLayoutId id="2147483668" r:id="rId17"/>
    <p:sldLayoutId id="2147483666" r:id="rId18"/>
    <p:sldLayoutId id="2147483664" r:id="rId19"/>
    <p:sldLayoutId id="2147483663" r:id="rId20"/>
    <p:sldLayoutId id="2147483653" r:id="rId21"/>
    <p:sldLayoutId id="2147483652" r:id="rId22"/>
    <p:sldLayoutId id="2147483660" r:id="rId23"/>
    <p:sldLayoutId id="2147483685" r:id="rId24"/>
    <p:sldLayoutId id="2147483658" r:id="rId25"/>
    <p:sldLayoutId id="2147483665" r:id="rId26"/>
    <p:sldLayoutId id="2147483669" r:id="rId27"/>
    <p:sldLayoutId id="2147483654" r:id="rId28"/>
    <p:sldLayoutId id="2147483656" r:id="rId29"/>
    <p:sldLayoutId id="2147483684" r:id="rId3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9.gif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9.jpeg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059832" y="548680"/>
            <a:ext cx="4937760" cy="3312368"/>
          </a:xfrm>
          <a:ln w="57150"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2600" dirty="0"/>
              <a:t>СОЗДАНИЕ НА БАЗЕ </a:t>
            </a:r>
            <a:r>
              <a:rPr lang="ru-RU" sz="2600" dirty="0" smtClean="0"/>
              <a:t>ХЛ №107 </a:t>
            </a:r>
            <a:r>
              <a:rPr lang="ru-RU" sz="2600" dirty="0"/>
              <a:t>ЗОНЫ ДЕМОНСТРАЦИИ ВОЗМОЖНОСТЕЙ ЭНЕРГООБЕСПЕЧЕНИЯ ПУТЕМ </a:t>
            </a:r>
            <a:r>
              <a:rPr lang="ru-RU" sz="2600" dirty="0">
                <a:solidFill>
                  <a:srgbClr val="FF9201"/>
                </a:solidFill>
              </a:rPr>
              <a:t>РАЗРАБОТКИ И ВНЕДРЕНИЯ ОБОРУДОВАНИЯ С ИСПОЛЬЗОВАНИЕМ НОВЫХ </a:t>
            </a:r>
            <a:r>
              <a:rPr lang="ru-RU" sz="2600" dirty="0" smtClean="0">
                <a:solidFill>
                  <a:srgbClr val="FF9201"/>
                </a:solidFill>
              </a:rPr>
              <a:t>ТЕХНОЛОГИЙ</a:t>
            </a:r>
            <a:endParaRPr lang="ru-RU" sz="2600" dirty="0"/>
          </a:p>
        </p:txBody>
      </p:sp>
      <p:sp>
        <p:nvSpPr>
          <p:cNvPr id="3" name="Text Placeholder 1"/>
          <p:cNvSpPr txBox="1">
            <a:spLocks/>
          </p:cNvSpPr>
          <p:nvPr/>
        </p:nvSpPr>
        <p:spPr>
          <a:xfrm>
            <a:off x="3923928" y="5085184"/>
            <a:ext cx="4073664" cy="1440160"/>
          </a:xfrm>
          <a:prstGeom prst="rect">
            <a:avLst/>
          </a:prstGeom>
          <a:noFill/>
          <a:ln w="57150" cmpd="dbl">
            <a:noFill/>
          </a:ln>
        </p:spPr>
        <p:txBody>
          <a:bodyPr vert="horz" lIns="91440" tIns="137160" rIns="91440" bIns="45720" rtlCol="0" anchor="ctr" anchorCtr="0">
            <a:no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ru-RU" sz="3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ru-RU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</a:pPr>
            <a:r>
              <a:rPr lang="ru-RU" sz="2400" dirty="0"/>
              <a:t>Докладчик: </a:t>
            </a:r>
          </a:p>
          <a:p>
            <a:pPr marL="0" indent="0" algn="r">
              <a:spcBef>
                <a:spcPts val="0"/>
              </a:spcBef>
            </a:pPr>
            <a:r>
              <a:rPr lang="ru-RU" sz="2400" dirty="0" smtClean="0"/>
              <a:t>Наталья </a:t>
            </a:r>
            <a:r>
              <a:rPr lang="ru-RU" sz="2400" dirty="0" err="1" smtClean="0"/>
              <a:t>Солодовникова</a:t>
            </a:r>
            <a:endParaRPr lang="ru-RU" sz="2400" dirty="0"/>
          </a:p>
          <a:p>
            <a:pPr marL="0" indent="0" algn="r">
              <a:spcBef>
                <a:spcPts val="0"/>
              </a:spcBef>
            </a:pPr>
            <a:r>
              <a:rPr lang="ru-RU" sz="2400" dirty="0"/>
              <a:t>Ученица 10 класса</a:t>
            </a:r>
          </a:p>
          <a:p>
            <a:pPr marL="0" indent="0" algn="r">
              <a:spcBef>
                <a:spcPts val="0"/>
              </a:spcBef>
            </a:pPr>
            <a:r>
              <a:rPr lang="ru-RU" sz="2400" dirty="0"/>
              <a:t>Харьковского лицея №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31"/>
          </p:nvPr>
        </p:nvSpPr>
        <p:spPr>
          <a:xfrm>
            <a:off x="4724400" y="4710610"/>
            <a:ext cx="1905000" cy="1742726"/>
          </a:xfrm>
        </p:spPr>
        <p:txBody>
          <a:bodyPr>
            <a:noAutofit/>
          </a:bodyPr>
          <a:lstStyle/>
          <a:p>
            <a:pPr marL="0" indent="0" algn="ctr"/>
            <a:r>
              <a:rPr lang="ru-RU" sz="2800" dirty="0"/>
              <a:t>Тепловая энергетика</a:t>
            </a:r>
          </a:p>
          <a:p>
            <a:pPr marL="0" indent="0" algn="ctr"/>
            <a:r>
              <a:rPr lang="ru-RU" sz="2800" dirty="0"/>
              <a:t>17 </a:t>
            </a:r>
            <a:r>
              <a:rPr lang="ru-RU" sz="2800" dirty="0" smtClean="0"/>
              <a:t>баллов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9"/>
          </p:nvPr>
        </p:nvSpPr>
        <p:spPr>
          <a:xfrm>
            <a:off x="4724400" y="443410"/>
            <a:ext cx="1905000" cy="176145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</a:pPr>
            <a:r>
              <a:rPr lang="ru-RU" sz="2800" dirty="0" err="1"/>
              <a:t>Альтерна-тивная</a:t>
            </a:r>
            <a:endParaRPr lang="ru-RU" sz="2800" dirty="0"/>
          </a:p>
          <a:p>
            <a:pPr marL="0" indent="0" algn="ctr">
              <a:spcBef>
                <a:spcPts val="0"/>
              </a:spcBef>
            </a:pPr>
            <a:r>
              <a:rPr lang="ru-RU" sz="2800" dirty="0"/>
              <a:t>энергетика</a:t>
            </a:r>
          </a:p>
          <a:p>
            <a:pPr marL="0" indent="0" algn="ctr">
              <a:spcBef>
                <a:spcPts val="0"/>
              </a:spcBef>
            </a:pPr>
            <a:r>
              <a:rPr lang="ru-RU" sz="2800" dirty="0"/>
              <a:t>82 </a:t>
            </a:r>
            <a:r>
              <a:rPr lang="ru-RU" sz="2800" dirty="0" smtClean="0"/>
              <a:t>балла</a:t>
            </a:r>
            <a:endParaRPr lang="ru-RU" sz="2800" dirty="0"/>
          </a:p>
        </p:txBody>
      </p:sp>
      <p:pic>
        <p:nvPicPr>
          <p:cNvPr id="21" name="Рисунок 20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2" name="Рисунок 21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Текст 7"/>
          <p:cNvSpPr>
            <a:spLocks noGrp="1"/>
          </p:cNvSpPr>
          <p:nvPr>
            <p:ph type="body" sz="quarter" idx="17"/>
          </p:nvPr>
        </p:nvSpPr>
        <p:spPr>
          <a:xfrm rot="18922232">
            <a:off x="22772" y="775130"/>
            <a:ext cx="2495227" cy="936104"/>
          </a:xfrm>
        </p:spPr>
        <p:txBody>
          <a:bodyPr anchor="ctr">
            <a:noAutofit/>
          </a:bodyPr>
          <a:lstStyle/>
          <a:p>
            <a:pPr marL="0" indent="0" algn="ctr"/>
            <a:r>
              <a:rPr lang="ru-RU" sz="3200" dirty="0" smtClean="0"/>
              <a:t>РЕЗУЛЬТАТЫ:</a:t>
            </a:r>
            <a:endParaRPr lang="ru-RU" sz="3200" dirty="0"/>
          </a:p>
        </p:txBody>
      </p:sp>
      <p:pic>
        <p:nvPicPr>
          <p:cNvPr id="23" name="Рисунок 22"/>
          <p:cNvPicPr>
            <a:picLocks noGrp="1" noChangeAspect="1"/>
          </p:cNvPicPr>
          <p:nvPr>
            <p:ph type="pic" sz="quarter" idx="2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Рисунок 23"/>
          <p:cNvPicPr>
            <a:picLocks noGrp="1" noChangeAspect="1"/>
          </p:cNvPicPr>
          <p:nvPr>
            <p:ph type="pic" sz="quarter" idx="2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Текст 11"/>
          <p:cNvSpPr>
            <a:spLocks noGrp="1"/>
          </p:cNvSpPr>
          <p:nvPr>
            <p:ph type="body" sz="quarter" idx="23"/>
          </p:nvPr>
        </p:nvSpPr>
        <p:spPr>
          <a:xfrm>
            <a:off x="2517057" y="2577010"/>
            <a:ext cx="1905000" cy="1716086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2800" dirty="0"/>
              <a:t>Атомная энергетика</a:t>
            </a:r>
          </a:p>
          <a:p>
            <a:pPr marL="0" indent="0" algn="ctr"/>
            <a:r>
              <a:rPr lang="ru-RU" sz="2800" dirty="0"/>
              <a:t>67 </a:t>
            </a:r>
            <a:r>
              <a:rPr lang="ru-RU" sz="2800" dirty="0" smtClean="0"/>
              <a:t>баллов</a:t>
            </a:r>
            <a:endParaRPr lang="ru-RU" sz="2800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25"/>
          </p:nvPr>
        </p:nvSpPr>
        <p:spPr>
          <a:xfrm>
            <a:off x="6936657" y="2577010"/>
            <a:ext cx="1905000" cy="1716086"/>
          </a:xfrm>
        </p:spPr>
        <p:txBody>
          <a:bodyPr>
            <a:noAutofit/>
          </a:bodyPr>
          <a:lstStyle/>
          <a:p>
            <a:pPr marL="0" indent="0" algn="ctr"/>
            <a:r>
              <a:rPr lang="ru-RU" sz="2800" dirty="0" err="1"/>
              <a:t>Гидро</a:t>
            </a:r>
            <a:r>
              <a:rPr lang="ru-RU" sz="2800" dirty="0"/>
              <a:t>-энергетика</a:t>
            </a:r>
          </a:p>
          <a:p>
            <a:pPr marL="0" indent="0" algn="ctr"/>
            <a:r>
              <a:rPr lang="ru-RU" sz="2800" dirty="0"/>
              <a:t>64 балла</a:t>
            </a:r>
          </a:p>
        </p:txBody>
      </p:sp>
      <p:pic>
        <p:nvPicPr>
          <p:cNvPr id="26" name="Рисунок 25"/>
          <p:cNvPicPr>
            <a:picLocks noGrp="1" noChangeAspect="1"/>
          </p:cNvPicPr>
          <p:nvPr>
            <p:ph type="pic" sz="quarter" idx="27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5" name="Рисунок 24"/>
          <p:cNvPicPr>
            <a:picLocks noGrp="1" noChangeAspect="1"/>
          </p:cNvPicPr>
          <p:nvPr>
            <p:ph type="pic" sz="quarter" idx="28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Текст 7"/>
          <p:cNvSpPr>
            <a:spLocks noGrp="1"/>
          </p:cNvSpPr>
          <p:nvPr>
            <p:ph type="body" sz="quarter" idx="17"/>
          </p:nvPr>
        </p:nvSpPr>
        <p:spPr>
          <a:xfrm rot="2677768" flipH="1">
            <a:off x="19456" y="5063747"/>
            <a:ext cx="2495227" cy="936104"/>
          </a:xfrm>
        </p:spPr>
        <p:txBody>
          <a:bodyPr anchor="ctr">
            <a:noAutofit/>
          </a:bodyPr>
          <a:lstStyle/>
          <a:p>
            <a:pPr marL="0" indent="0" algn="ctr"/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xmlns="" val="72892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39528" y="1392537"/>
            <a:ext cx="3464947" cy="1001055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НАЧАЛО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53599" y="4653136"/>
            <a:ext cx="7236804" cy="1656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/>
              <a:t>Характеристика исходных условий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/>
              <a:t>Техническая характеристика здания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/>
              <a:t>Энергетическое обследование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17695" y="3102008"/>
            <a:ext cx="5508612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Создание рабочей группы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04664"/>
            <a:ext cx="7092280" cy="504056"/>
          </a:xfrm>
          <a:prstGeom prst="rect">
            <a:avLst/>
          </a:prstGeom>
          <a:solidFill>
            <a:schemeClr val="tx1">
              <a:lumMod val="95000"/>
              <a:lumOff val="5000"/>
              <a:alpha val="32000"/>
            </a:schemeClr>
          </a:solidFill>
        </p:spPr>
        <p:txBody>
          <a:bodyPr wrap="square" rtlCol="0" anchor="b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Алгоритм выбора источников энергии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>
            <a:stCxn id="2" idx="4"/>
            <a:endCxn id="7" idx="0"/>
          </p:cNvCxnSpPr>
          <p:nvPr/>
        </p:nvCxnSpPr>
        <p:spPr>
          <a:xfrm flipH="1">
            <a:off x="4572001" y="2393592"/>
            <a:ext cx="1" cy="70841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7" idx="2"/>
            <a:endCxn id="3" idx="0"/>
          </p:cNvCxnSpPr>
          <p:nvPr/>
        </p:nvCxnSpPr>
        <p:spPr>
          <a:xfrm>
            <a:off x="4572001" y="3894096"/>
            <a:ext cx="0" cy="75904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572000" y="6309320"/>
            <a:ext cx="1" cy="10801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53204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2852936"/>
            <a:ext cx="2736304" cy="10653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/>
              <a:t>Расчет стоимости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66729" y="548680"/>
            <a:ext cx="6010542" cy="1656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/>
              <a:t>Выбор подходящих источников энергии в соответствии с возможностями</a:t>
            </a:r>
            <a:endParaRPr lang="ru-RU" sz="30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572001" y="-171400"/>
            <a:ext cx="3940" cy="72008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7" idx="2"/>
            <a:endCxn id="3" idx="0"/>
          </p:cNvCxnSpPr>
          <p:nvPr/>
        </p:nvCxnSpPr>
        <p:spPr>
          <a:xfrm>
            <a:off x="4572000" y="2204864"/>
            <a:ext cx="0" cy="64807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3" idx="2"/>
            <a:endCxn id="58" idx="0"/>
          </p:cNvCxnSpPr>
          <p:nvPr/>
        </p:nvCxnSpPr>
        <p:spPr>
          <a:xfrm>
            <a:off x="4572000" y="3918279"/>
            <a:ext cx="0" cy="4606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Блок-схема: решение 57"/>
          <p:cNvSpPr/>
          <p:nvPr/>
        </p:nvSpPr>
        <p:spPr>
          <a:xfrm>
            <a:off x="2519772" y="4378959"/>
            <a:ext cx="4104456" cy="1880809"/>
          </a:xfrm>
          <a:prstGeom prst="flowChartDecision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>
              <a:lnSpc>
                <a:spcPts val="3000"/>
              </a:lnSpc>
            </a:pPr>
            <a:r>
              <a:rPr lang="ru-RU" sz="2700" b="1" dirty="0" smtClean="0"/>
              <a:t>Проект соответствует гос. законам?</a:t>
            </a:r>
            <a:endParaRPr lang="ru-RU" sz="2700" b="1" dirty="0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H="1">
            <a:off x="4572000" y="6115752"/>
            <a:ext cx="1" cy="12016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4716016" y="6095037"/>
            <a:ext cx="74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Да</a:t>
            </a:r>
            <a:endParaRPr lang="ru-RU" sz="3600" b="1" dirty="0">
              <a:solidFill>
                <a:srgbClr val="FC75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907704" y="4366845"/>
            <a:ext cx="1169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Нет</a:t>
            </a:r>
            <a:endParaRPr lang="ru-RU" sz="3600" b="1" dirty="0">
              <a:solidFill>
                <a:srgbClr val="FC7500"/>
              </a:solidFill>
            </a:endParaRPr>
          </a:p>
        </p:txBody>
      </p:sp>
      <p:cxnSp>
        <p:nvCxnSpPr>
          <p:cNvPr id="85" name="Прямая соединительная линия 84"/>
          <p:cNvCxnSpPr>
            <a:stCxn id="58" idx="1"/>
            <a:endCxn id="89" idx="3"/>
          </p:cNvCxnSpPr>
          <p:nvPr/>
        </p:nvCxnSpPr>
        <p:spPr>
          <a:xfrm flipH="1" flipV="1">
            <a:off x="1945401" y="5319363"/>
            <a:ext cx="574371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73193" y="4623918"/>
            <a:ext cx="1872208" cy="13908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Следующий вариант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800" b="1" dirty="0" smtClean="0"/>
              <a:t>*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cxnSp>
        <p:nvCxnSpPr>
          <p:cNvPr id="4" name="Соединительная линия уступом 3"/>
          <p:cNvCxnSpPr>
            <a:stCxn id="89" idx="0"/>
          </p:cNvCxnSpPr>
          <p:nvPr/>
        </p:nvCxnSpPr>
        <p:spPr>
          <a:xfrm rot="5400000" flipH="1" flipV="1">
            <a:off x="1745113" y="1793088"/>
            <a:ext cx="2095014" cy="3566646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50099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52120" y="2276872"/>
            <a:ext cx="2736304" cy="9361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Корректировка проекта</a:t>
            </a:r>
            <a:endParaRPr lang="ru-RU" sz="24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572000" y="-243408"/>
            <a:ext cx="0" cy="60900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3" idx="2"/>
            <a:endCxn id="48" idx="0"/>
          </p:cNvCxnSpPr>
          <p:nvPr/>
        </p:nvCxnSpPr>
        <p:spPr>
          <a:xfrm>
            <a:off x="7020272" y="3212976"/>
            <a:ext cx="0" cy="4514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Блок-схема: решение 36"/>
          <p:cNvSpPr/>
          <p:nvPr/>
        </p:nvSpPr>
        <p:spPr>
          <a:xfrm>
            <a:off x="2836144" y="365594"/>
            <a:ext cx="3429450" cy="2127302"/>
          </a:xfrm>
          <a:prstGeom prst="flowChartDecision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46800" rtlCol="0" anchor="ctr"/>
          <a:lstStyle/>
          <a:p>
            <a:pPr algn="ctr"/>
            <a:r>
              <a:rPr lang="ru-RU" sz="2000" b="1" dirty="0" smtClean="0"/>
              <a:t>Проект соответствует требованием тех. </a:t>
            </a:r>
            <a:r>
              <a:rPr lang="ru-RU" sz="2000" b="1" dirty="0" err="1" smtClean="0"/>
              <a:t>регла</a:t>
            </a:r>
            <a:r>
              <a:rPr lang="ru-RU" sz="2000" b="1" dirty="0" smtClean="0"/>
              <a:t>-ментов?</a:t>
            </a:r>
            <a:endParaRPr lang="ru-RU" sz="2000" b="1" dirty="0"/>
          </a:p>
        </p:txBody>
      </p:sp>
      <p:sp>
        <p:nvSpPr>
          <p:cNvPr id="39" name="Блок-схема: решение 38"/>
          <p:cNvSpPr/>
          <p:nvPr/>
        </p:nvSpPr>
        <p:spPr>
          <a:xfrm>
            <a:off x="1886573" y="4681736"/>
            <a:ext cx="5328592" cy="1411560"/>
          </a:xfrm>
          <a:prstGeom prst="flowChartDecision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46800" rtlCol="0" anchor="ctr"/>
          <a:lstStyle/>
          <a:p>
            <a:pPr algn="ctr"/>
            <a:r>
              <a:rPr lang="ru-RU" sz="2800" b="1" dirty="0" err="1" smtClean="0"/>
              <a:t>Рентабильность</a:t>
            </a:r>
            <a:r>
              <a:rPr lang="ru-RU" sz="2800" b="1" dirty="0" smtClean="0"/>
              <a:t> </a:t>
            </a:r>
            <a:r>
              <a:rPr lang="en-US" sz="2800" b="1" dirty="0" smtClean="0"/>
              <a:t>&gt; </a:t>
            </a:r>
            <a:r>
              <a:rPr lang="ru-RU" sz="2800" b="1" dirty="0" smtClean="0"/>
              <a:t>1 ?</a:t>
            </a:r>
            <a:endParaRPr lang="ru-RU" sz="28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652120" y="3664446"/>
            <a:ext cx="2736304" cy="9361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Перерасчет стоимости</a:t>
            </a:r>
            <a:endParaRPr lang="ru-RU" sz="2400" b="1" dirty="0"/>
          </a:p>
        </p:txBody>
      </p:sp>
      <p:cxnSp>
        <p:nvCxnSpPr>
          <p:cNvPr id="53" name="Соединительная линия уступом 52"/>
          <p:cNvCxnSpPr>
            <a:stCxn id="37" idx="3"/>
            <a:endCxn id="3" idx="0"/>
          </p:cNvCxnSpPr>
          <p:nvPr/>
        </p:nvCxnSpPr>
        <p:spPr>
          <a:xfrm>
            <a:off x="6265594" y="1429245"/>
            <a:ext cx="754678" cy="847627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37" idx="2"/>
            <a:endCxn id="39" idx="0"/>
          </p:cNvCxnSpPr>
          <p:nvPr/>
        </p:nvCxnSpPr>
        <p:spPr>
          <a:xfrm>
            <a:off x="4550869" y="2492896"/>
            <a:ext cx="0" cy="218884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647331" y="2276872"/>
            <a:ext cx="74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Да</a:t>
            </a:r>
            <a:endParaRPr lang="ru-RU" sz="3600" b="1" dirty="0">
              <a:solidFill>
                <a:srgbClr val="FC75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075830" y="641301"/>
            <a:ext cx="1169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Нет</a:t>
            </a:r>
            <a:endParaRPr lang="ru-RU" sz="3600" b="1" dirty="0">
              <a:solidFill>
                <a:srgbClr val="FC7500"/>
              </a:solidFill>
            </a:endParaRPr>
          </a:p>
        </p:txBody>
      </p:sp>
      <p:cxnSp>
        <p:nvCxnSpPr>
          <p:cNvPr id="59" name="Прямая соединительная линия 58"/>
          <p:cNvCxnSpPr>
            <a:stCxn id="48" idx="1"/>
          </p:cNvCxnSpPr>
          <p:nvPr/>
        </p:nvCxnSpPr>
        <p:spPr>
          <a:xfrm flipH="1">
            <a:off x="4550870" y="4132498"/>
            <a:ext cx="110125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572000" y="6093296"/>
            <a:ext cx="1" cy="115212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730195" y="6112743"/>
            <a:ext cx="74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Да</a:t>
            </a:r>
            <a:endParaRPr lang="ru-RU" sz="3600" b="1" dirty="0">
              <a:solidFill>
                <a:srgbClr val="FC750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755576" y="61093"/>
            <a:ext cx="725575" cy="648072"/>
          </a:xfrm>
          <a:prstGeom prst="ellipse">
            <a:avLst/>
          </a:prstGeom>
          <a:solidFill>
            <a:srgbClr val="F0F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0" rtlCol="0" anchor="ctr"/>
          <a:lstStyle/>
          <a:p>
            <a:pPr algn="ctr"/>
            <a:r>
              <a:rPr lang="ru-RU" sz="9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ru-RU" sz="9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71" name="Соединительная линия уступом 70"/>
          <p:cNvCxnSpPr>
            <a:stCxn id="39" idx="1"/>
            <a:endCxn id="70" idx="4"/>
          </p:cNvCxnSpPr>
          <p:nvPr/>
        </p:nvCxnSpPr>
        <p:spPr>
          <a:xfrm rot="10800000">
            <a:off x="1118365" y="709166"/>
            <a:ext cx="768209" cy="4678351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1118364" y="4654877"/>
            <a:ext cx="1094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Нет</a:t>
            </a:r>
            <a:endParaRPr lang="ru-RU" sz="3600" b="1" dirty="0">
              <a:solidFill>
                <a:srgbClr val="FC7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2971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 стрелкой 11"/>
          <p:cNvCxnSpPr>
            <a:endCxn id="37" idx="0"/>
          </p:cNvCxnSpPr>
          <p:nvPr/>
        </p:nvCxnSpPr>
        <p:spPr>
          <a:xfrm>
            <a:off x="4572000" y="-387424"/>
            <a:ext cx="1" cy="120765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Блок-схема: решение 36"/>
          <p:cNvSpPr/>
          <p:nvPr/>
        </p:nvSpPr>
        <p:spPr>
          <a:xfrm>
            <a:off x="2009068" y="820230"/>
            <a:ext cx="5125865" cy="2752786"/>
          </a:xfrm>
          <a:prstGeom prst="flowChartDecision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72000" tIns="1296000" rIns="72000" rtlCol="0" anchor="b"/>
          <a:lstStyle/>
          <a:p>
            <a:pPr algn="ctr"/>
            <a:r>
              <a:rPr lang="ru-RU" sz="2400" b="1" dirty="0" smtClean="0"/>
              <a:t>Срок окупаемости с учетом динамики изменения тарифов </a:t>
            </a:r>
            <a:r>
              <a:rPr lang="en-US" sz="2400" b="1" dirty="0" smtClean="0"/>
              <a:t>&lt; </a:t>
            </a:r>
            <a:r>
              <a:rPr lang="ru-RU" sz="2400" b="1" dirty="0" smtClean="0"/>
              <a:t>10 лет?</a:t>
            </a:r>
            <a:endParaRPr lang="ru-RU" sz="2400" b="1" dirty="0"/>
          </a:p>
        </p:txBody>
      </p:sp>
      <p:cxnSp>
        <p:nvCxnSpPr>
          <p:cNvPr id="54" name="Прямая со стрелкой 53"/>
          <p:cNvCxnSpPr>
            <a:stCxn id="37" idx="2"/>
            <a:endCxn id="34" idx="0"/>
          </p:cNvCxnSpPr>
          <p:nvPr/>
        </p:nvCxnSpPr>
        <p:spPr>
          <a:xfrm flipH="1">
            <a:off x="4572000" y="3573016"/>
            <a:ext cx="1" cy="86409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829400" y="3558150"/>
            <a:ext cx="74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Да</a:t>
            </a:r>
            <a:endParaRPr lang="ru-RU" sz="3600" b="1" dirty="0">
              <a:solidFill>
                <a:srgbClr val="FC75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098168" y="1558533"/>
            <a:ext cx="1169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C7500"/>
                </a:solidFill>
              </a:rPr>
              <a:t>Нет</a:t>
            </a:r>
            <a:endParaRPr lang="ru-RU" sz="3600" b="1" dirty="0">
              <a:solidFill>
                <a:srgbClr val="FC750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755576" y="61093"/>
            <a:ext cx="725575" cy="648072"/>
          </a:xfrm>
          <a:prstGeom prst="ellipse">
            <a:avLst/>
          </a:prstGeom>
          <a:solidFill>
            <a:srgbClr val="F0F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0" rtlCol="0" anchor="ctr"/>
          <a:lstStyle/>
          <a:p>
            <a:pPr algn="ctr"/>
            <a:r>
              <a:rPr lang="ru-RU" sz="9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ru-RU" sz="9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71" name="Соединительная линия уступом 70"/>
          <p:cNvCxnSpPr>
            <a:stCxn id="37" idx="1"/>
            <a:endCxn id="70" idx="4"/>
          </p:cNvCxnSpPr>
          <p:nvPr/>
        </p:nvCxnSpPr>
        <p:spPr>
          <a:xfrm rot="10800000">
            <a:off x="1118364" y="709165"/>
            <a:ext cx="890704" cy="1487458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372140" y="4437112"/>
            <a:ext cx="4399720" cy="7192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Утверждение проекта</a:t>
            </a:r>
            <a:endParaRPr lang="ru-RU" sz="3200" b="1" dirty="0"/>
          </a:p>
        </p:txBody>
      </p:sp>
      <p:sp>
        <p:nvSpPr>
          <p:cNvPr id="45" name="Овал 44"/>
          <p:cNvSpPr/>
          <p:nvPr/>
        </p:nvSpPr>
        <p:spPr>
          <a:xfrm>
            <a:off x="2839527" y="5740313"/>
            <a:ext cx="3464947" cy="1001055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КОНЕЦ</a:t>
            </a:r>
            <a:endParaRPr lang="ru-RU" sz="4000" b="1" dirty="0">
              <a:solidFill>
                <a:schemeClr val="bg1"/>
              </a:solidFill>
            </a:endParaRPr>
          </a:p>
        </p:txBody>
      </p:sp>
      <p:cxnSp>
        <p:nvCxnSpPr>
          <p:cNvPr id="46" name="Прямая со стрелкой 45"/>
          <p:cNvCxnSpPr>
            <a:stCxn id="34" idx="2"/>
            <a:endCxn id="45" idx="0"/>
          </p:cNvCxnSpPr>
          <p:nvPr/>
        </p:nvCxnSpPr>
        <p:spPr>
          <a:xfrm>
            <a:off x="4572000" y="5156322"/>
            <a:ext cx="1" cy="58399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0181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>
          <a:xfrm>
            <a:off x="4644008" y="4581128"/>
            <a:ext cx="2088232" cy="194421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РАЗРАБОТКА УЧЕБНОЙ ПРОГРАММЫ И МОНИТОРИНГ</a:t>
            </a:r>
            <a:endParaRPr lang="ru-RU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724400" y="404664"/>
            <a:ext cx="1905000" cy="1728192"/>
          </a:xfrm>
        </p:spPr>
        <p:txBody>
          <a:bodyPr anchor="ctr"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bg1">
                    <a:lumMod val="65000"/>
                  </a:schemeClr>
                </a:solidFill>
              </a:rPr>
              <a:t>ЗАМЕНА ОКОН</a:t>
            </a:r>
            <a:endParaRPr lang="ru-RU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04800" y="332656"/>
            <a:ext cx="1905000" cy="1944216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РЕКОНСТ-РУКЦИЯ СИСТЕМЫ ОСВЕЩЕНИЯ</a:t>
            </a:r>
            <a:endParaRPr lang="ru-RU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2517057" y="2564904"/>
            <a:ext cx="1905000" cy="1800200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65000"/>
                  </a:schemeClr>
                </a:solidFill>
              </a:rPr>
              <a:t>ПОЛНОЕ ОТКЛЮЧЕНИЕ ОТОПЛЕНИЯ НА НОЧЬ </a:t>
            </a:r>
            <a:endParaRPr lang="ru-RU" sz="2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6"/>
          </p:nvPr>
        </p:nvSpPr>
        <p:spPr>
          <a:xfrm>
            <a:off x="6936657" y="2492896"/>
            <a:ext cx="1905000" cy="1800200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dirty="0">
                <a:solidFill>
                  <a:schemeClr val="bg1">
                    <a:lumMod val="65000"/>
                  </a:schemeClr>
                </a:solidFill>
              </a:rPr>
              <a:t>УСТРОЙСТВО ИТП </a:t>
            </a:r>
            <a:endParaRPr lang="ru-RU" sz="22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bg1">
                    <a:lumMod val="65000"/>
                  </a:schemeClr>
                </a:solidFill>
              </a:rPr>
              <a:t>И </a:t>
            </a:r>
            <a:r>
              <a:rPr lang="ru-RU" sz="2200" b="1" dirty="0">
                <a:solidFill>
                  <a:schemeClr val="bg1">
                    <a:lumMod val="65000"/>
                  </a:schemeClr>
                </a:solidFill>
              </a:rPr>
              <a:t>ТЕПЛОВОГО </a:t>
            </a:r>
            <a:r>
              <a:rPr lang="ru-RU" sz="2200" b="1" dirty="0" smtClean="0">
                <a:solidFill>
                  <a:schemeClr val="bg1">
                    <a:lumMod val="65000"/>
                  </a:schemeClr>
                </a:solidFill>
              </a:rPr>
              <a:t>НАСОСА</a:t>
            </a:r>
            <a:endParaRPr lang="ru-RU" sz="2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0"/>
          </p:nvPr>
        </p:nvSpPr>
        <p:spPr>
          <a:xfrm>
            <a:off x="304800" y="4581128"/>
            <a:ext cx="1905000" cy="1944216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РАСПРОСТ-РАНЕНИЕ ОПЫТА</a:t>
            </a:r>
            <a:endParaRPr lang="ru-RU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2" name="Рисунок 11"/>
          <p:cNvPicPr>
            <a:picLocks noGrp="1" noChangeAspect="1"/>
          </p:cNvPicPr>
          <p:nvPr>
            <p:ph type="pic" sz="quarter" idx="2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Рисунок 15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Рисунок 23"/>
          <p:cNvPicPr>
            <a:picLocks noGrp="1" noChangeAspect="1"/>
          </p:cNvPicPr>
          <p:nvPr>
            <p:ph type="pic" sz="quarter" idx="28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16" r="13716"/>
          <a:stretch>
            <a:fillRect/>
          </a:stretch>
        </p:blipFill>
        <p:spPr/>
      </p:pic>
      <p:pic>
        <p:nvPicPr>
          <p:cNvPr id="27" name="Рисунок 26"/>
          <p:cNvPicPr>
            <a:picLocks noGrp="1" noChangeAspect="1"/>
          </p:cNvPicPr>
          <p:nvPr>
            <p:ph type="pic" sz="quarter" idx="27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1" name="Рисунок 30"/>
          <p:cNvPicPr>
            <a:picLocks noGrp="1" noChangeAspect="1"/>
          </p:cNvPicPr>
          <p:nvPr>
            <p:ph type="pic" sz="quarter" idx="21"/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7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75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6667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1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15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45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5" grpId="0" build="p" autoUpdateAnimBg="0"/>
      <p:bldP spid="9" grpId="0" build="p"/>
      <p:bldP spid="13" grpId="0" build="p" autoUpdateAnimBg="0"/>
      <p:bldP spid="15" grpId="0" autoUpdateAnimBg="0"/>
      <p:bldP spid="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791580" y="404664"/>
            <a:ext cx="7560840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rgbClr val="F25F29"/>
                </a:solidFill>
              </a:rPr>
              <a:t>Ожидаемые результаты</a:t>
            </a:r>
            <a:endParaRPr lang="ru-RU" sz="5400" b="1" dirty="0">
              <a:solidFill>
                <a:srgbClr val="F25F29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83568" y="1557338"/>
            <a:ext cx="7704856" cy="467997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Реализация проекта позволит сократить расходы бюджетных средств на проектном объекте, </a:t>
            </a:r>
            <a:endParaRPr lang="ru-RU" sz="3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впоследствии, распространив опыт внедрения мероприятий ресурсосбережения на других объектах бюджетной сферы, достичь значительной экономии.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90813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>
          <a:xfrm>
            <a:off x="2950957" y="908720"/>
            <a:ext cx="4937760" cy="2880320"/>
          </a:xfrm>
        </p:spPr>
        <p:txBody>
          <a:bodyPr>
            <a:normAutofit/>
          </a:bodyPr>
          <a:lstStyle/>
          <a:p>
            <a:pPr marL="0" indent="0"/>
            <a:r>
              <a:rPr lang="ru-RU" sz="6000" dirty="0" smtClean="0"/>
              <a:t>Благодарю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255222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1561" y="1556792"/>
            <a:ext cx="5544615" cy="4632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ассмотрение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данной темы способствует изучению проблемы энергообеспечения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ХЛ№107 и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возможных вариантов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перспективной политики Киевского района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данной сфере.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5697" y="692696"/>
            <a:ext cx="5688632" cy="578768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tIns="648000" rtlCol="0" anchor="b"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Актуальность:</a:t>
            </a:r>
            <a:endParaRPr lang="ru-RU" sz="4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images.clipshrine.com/download/downloadpnglarge/Light-Bulb-6226-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135643">
            <a:off x="5504092" y="1175713"/>
            <a:ext cx="3176053" cy="50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060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00808"/>
            <a:ext cx="5690592" cy="4392488"/>
          </a:xfrm>
        </p:spPr>
        <p:txBody>
          <a:bodyPr anchor="t">
            <a:normAutofit/>
          </a:bodyPr>
          <a:lstStyle/>
          <a:p>
            <a:r>
              <a:rPr lang="ru-RU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</a:t>
            </a: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аучное </a:t>
            </a:r>
            <a:r>
              <a:rPr lang="ru-RU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обоснование принципов использования революционных технологий в энергетике.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04664"/>
            <a:ext cx="6948264" cy="648072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b">
            <a:no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Цель </a:t>
            </a:r>
            <a:r>
              <a:rPr lang="ru-RU" sz="4400" b="1" dirty="0" smtClean="0">
                <a:solidFill>
                  <a:schemeClr val="bg1"/>
                </a:solidFill>
              </a:rPr>
              <a:t>исследования:</a:t>
            </a:r>
            <a:endParaRPr lang="ru-RU" sz="44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nb-energo.ru/files/images/image459.jpg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 flipH="1">
            <a:off x="4644008" y="3048291"/>
            <a:ext cx="3846328" cy="383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6948264" cy="591344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Объект исследования: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064896" cy="187220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перспективные концепции </a:t>
            </a: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энергообеспечении зданий.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645024"/>
            <a:ext cx="6948264" cy="591344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Предмет исследования: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524400"/>
            <a:ext cx="7632848" cy="187220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применение современных </a:t>
            </a: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технологий на базе учебного заведения (ХЛ №107</a:t>
            </a: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4104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6300192" cy="591344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4400" b="1" spc="-150" dirty="0" smtClean="0">
                <a:solidFill>
                  <a:schemeClr val="bg1"/>
                </a:solidFill>
              </a:rPr>
              <a:t>Методы исследования:</a:t>
            </a:r>
            <a:endParaRPr lang="ru-RU" sz="4400" b="1" spc="-15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7704856" cy="50405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91BED4"/>
                </a:solidFill>
              </a:rPr>
              <a:t>Теоретические</a:t>
            </a:r>
            <a:r>
              <a:rPr lang="ru-RU" sz="3600" b="1" dirty="0">
                <a:solidFill>
                  <a:srgbClr val="91BED4"/>
                </a:solidFill>
              </a:rPr>
              <a:t>: </a:t>
            </a: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исторический метод, анализ, синтез, сравнение, систематизация, </a:t>
            </a: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обобщение.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91BED4"/>
                </a:solidFill>
              </a:rPr>
              <a:t>Эмпирические</a:t>
            </a:r>
            <a:r>
              <a:rPr lang="ru-RU" sz="3600" b="1" dirty="0">
                <a:solidFill>
                  <a:srgbClr val="91BED4"/>
                </a:solidFill>
              </a:rPr>
              <a:t>: </a:t>
            </a: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анкетирование, </a:t>
            </a: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 экспертной оценки, </a:t>
            </a: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описание.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91BED4"/>
                </a:solidFill>
              </a:rPr>
              <a:t>Обработка </a:t>
            </a:r>
            <a:r>
              <a:rPr lang="ru-RU" sz="3600" b="1" dirty="0">
                <a:solidFill>
                  <a:srgbClr val="91BED4"/>
                </a:solidFill>
              </a:rPr>
              <a:t>данных: </a:t>
            </a: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ранжирование, факторный </a:t>
            </a: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анализ.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8134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060848"/>
            <a:ext cx="4032448" cy="936104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Анкетирование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2020" y="4149080"/>
            <a:ext cx="3810000" cy="248032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ctr">
              <a:spcAft>
                <a:spcPts val="600"/>
              </a:spcAft>
              <a:defRPr lang="ru-RU"/>
            </a:pPr>
            <a:r>
              <a:rPr lang="ru-RU" sz="4000" b="1" dirty="0"/>
              <a:t>188 учащихся </a:t>
            </a:r>
            <a:endParaRPr lang="ru-RU" sz="4000" b="1" dirty="0" smtClean="0"/>
          </a:p>
          <a:p>
            <a:pPr algn="ctr">
              <a:spcAft>
                <a:spcPts val="1200"/>
              </a:spcAft>
              <a:defRPr lang="ru-RU"/>
            </a:pPr>
            <a:r>
              <a:rPr lang="ru-RU" sz="4000" b="1" dirty="0"/>
              <a:t>37 педагогов </a:t>
            </a:r>
          </a:p>
          <a:p>
            <a:pPr algn="ctr">
              <a:defRPr lang="ru-RU"/>
            </a:pPr>
            <a:r>
              <a:rPr lang="ru-RU" sz="4000" b="1" dirty="0" smtClean="0"/>
              <a:t>Всего</a:t>
            </a:r>
            <a:r>
              <a:rPr lang="ru-RU" sz="4000" b="1" dirty="0"/>
              <a:t>: </a:t>
            </a:r>
            <a:r>
              <a:rPr lang="ru-RU" sz="4000" b="1" dirty="0" smtClean="0"/>
              <a:t>225 чел.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4552950" y="0"/>
            <a:ext cx="4591050" cy="6858000"/>
          </a:xfrm>
          <a:prstGeom prst="rect">
            <a:avLst/>
          </a:prstGeom>
        </p:spPr>
      </p:pic>
      <p:sp>
        <p:nvSpPr>
          <p:cNvPr id="4" name="Плюс 3"/>
          <p:cNvSpPr/>
          <p:nvPr/>
        </p:nvSpPr>
        <p:spPr>
          <a:xfrm>
            <a:off x="179512" y="4593076"/>
            <a:ext cx="636124" cy="636124"/>
          </a:xfrm>
          <a:prstGeom prst="mathPlus">
            <a:avLst>
              <a:gd name="adj1" fmla="val 1269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92580" y="5589240"/>
            <a:ext cx="3320360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530166" y="0"/>
            <a:ext cx="4613833" cy="68580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458387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8024" y="260648"/>
            <a:ext cx="4176464" cy="792088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Результаты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5875626"/>
              </p:ext>
            </p:extLst>
          </p:nvPr>
        </p:nvGraphicFramePr>
        <p:xfrm>
          <a:off x="4563301" y="1124744"/>
          <a:ext cx="442798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169"/>
          <a:stretch/>
        </p:blipFill>
        <p:spPr>
          <a:xfrm>
            <a:off x="0" y="0"/>
            <a:ext cx="4644008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push/>
      </p:transition>
    </mc:Choice>
    <mc:Fallback>
      <p:transition spd="slow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7308304" cy="591344"/>
          </a:xfrm>
          <a:prstGeom prst="rect">
            <a:avLst/>
          </a:prstGeom>
          <a:solidFill>
            <a:schemeClr val="tx1">
              <a:lumMod val="95000"/>
              <a:lumOff val="5000"/>
              <a:alpha val="5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ru-RU" sz="3200" b="1" spc="-150" dirty="0" smtClean="0">
                <a:solidFill>
                  <a:schemeClr val="bg1"/>
                </a:solidFill>
              </a:rPr>
              <a:t>Аспекты  исследования  видов  энергетики:</a:t>
            </a:r>
            <a:endParaRPr lang="ru-RU" sz="3200" b="1" spc="-15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064896" cy="50405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положительные факторы;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отрицательные факторы;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энергопроизводство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эффективность;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стоимость для потребителя;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удельная занимаемая площадь;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динамика развития;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перспективы развития;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социальные аспекты;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политические аспекты.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9498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5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xmlns="" val="2893976640"/>
              </p:ext>
            </p:extLst>
          </p:nvPr>
        </p:nvGraphicFramePr>
        <p:xfrm>
          <a:off x="395536" y="235628"/>
          <a:ext cx="8424936" cy="6392788"/>
        </p:xfrm>
        <a:graphic>
          <a:graphicData uri="http://schemas.openxmlformats.org/drawingml/2006/table">
            <a:tbl>
              <a:tblPr firstRow="1">
                <a:effectLst>
                  <a:outerShdw blurRad="469900" sx="102000" sy="102000" algn="ctr" rotWithShape="0">
                    <a:prstClr val="black">
                      <a:alpha val="37000"/>
                    </a:prstClr>
                  </a:outerShdw>
                </a:effectLst>
                <a:tableStyleId>{073A0DAA-6AF3-43AB-8588-CEC1D06C72B9}</a:tableStyleId>
              </a:tblPr>
              <a:tblGrid>
                <a:gridCol w="1440160"/>
                <a:gridCol w="5812134"/>
                <a:gridCol w="634018"/>
                <a:gridCol w="538624"/>
              </a:tblGrid>
              <a:tr h="504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/>
                        <a:t>Уровень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/>
                        <a:t>Фактор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/>
                        <a:t>Баллы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Низкий уровень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Ресурсы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Предрасположенность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3,1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КПД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Стабильность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2,5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Занимаемая площадь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0,8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Стоимость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0,6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Средний уровень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Экологичность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71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Энергопроизводство</a:t>
                      </a: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и динамика благосостояния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Социальные аспекты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Дополнительные аспекты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Высокий уровень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Перспективы развития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45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Обеспечение независимости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Политические аспекты</a:t>
                      </a:r>
                      <a:endParaRPr lang="ru-RU" sz="2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ru-RU" sz="20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01280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67455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B3E6AEA-4F23-4D6D-BFD6-4269E8D872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TS101674558</Template>
  <TotalTime>0</TotalTime>
  <Words>394</Words>
  <Application>Microsoft Office PowerPoint</Application>
  <PresentationFormat>Экран (4:3)</PresentationFormat>
  <Paragraphs>129</Paragraphs>
  <Slides>17</Slides>
  <Notes>8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TS101674558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2014-02-10T18:23:38Z</dcterms:created>
  <dcterms:modified xsi:type="dcterms:W3CDTF">2014-05-19T12:18:33Z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TC016745589991</vt:lpwstr>
  </property>
</Properties>
</file>